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81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2" autoAdjust="0"/>
    <p:restoredTop sz="94660"/>
  </p:normalViewPr>
  <p:slideViewPr>
    <p:cSldViewPr>
      <p:cViewPr varScale="1">
        <p:scale>
          <a:sx n="87" d="100"/>
          <a:sy n="8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2DC3899-11F4-4B44-9986-221D98929076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325CFB-D3B7-4899-8B74-54037EA0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1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D0C993-9309-4C6C-B892-1DE46D66E854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E811B6-1E90-440C-948F-4FE74B3FC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88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36663E-9C44-4F5B-8EB1-06A5112F45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84300" y="228600"/>
            <a:ext cx="3860800" cy="28956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3200400"/>
            <a:ext cx="5486400" cy="5791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1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1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AAF0A-1FF4-4D74-B2F1-C69EA28284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7492E3-EF9D-464E-BBD7-8B4F09343C1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Okay, let’s go through an example.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Here we’re looking at the same data set.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Except this time, we’re testing this null hypothesis…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There you see the mean age of these college men and women.  Women are slightly older.  Is this difference statistically significant?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F50F07-576B-418C-8380-B2FE86627B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6988" y="304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62400"/>
            <a:ext cx="5486400" cy="4495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D74E4A-55C8-4C12-84D3-7183008BB58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CFE7F9-8414-4FEA-836C-852E4496809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495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B54F67-04F2-4117-831C-05D2C78B0E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16100" y="304800"/>
            <a:ext cx="3149600" cy="2362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819400"/>
            <a:ext cx="5486400" cy="5638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0A8974-75F0-4E16-9B87-2D9202B0F4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0788" y="1524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3733800"/>
            <a:ext cx="5562600" cy="50292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CB8DEC-E442-4039-BD9B-E4E77CB28A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70D1-7209-49C8-A8DB-E18E20D7B4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4CB03A-436E-4D30-A82C-A5EEA8499C5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66303A-BD4C-4EA5-BB26-410486DEF6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06538" y="304800"/>
            <a:ext cx="3046412" cy="2286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667000"/>
            <a:ext cx="6248400" cy="62484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0AC03-8998-4428-B008-1B3A570A7BB4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06CF3-598B-467A-B885-639889877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6F3CC-6384-460C-9BF9-F7355A104452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2E3A1-67BD-4C7D-BBE0-FE2AD4FA4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5214F-5937-4175-9713-B69A80EEB87A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B608-C314-4483-8D7B-917FA9AD6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1C1D-21AA-4477-BA56-4A2AECE29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EDE3-4DC6-471E-94D0-4B6E1E69B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4721A-0EB6-47BB-AF13-1A1C9BF2B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D5E7D-9ADD-4EE1-A68E-AE2BD1736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DECB9-6B0A-40E5-89D3-57549EE50398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A9ACD-909A-4071-B938-3A28F80F9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666A-9F20-4BA1-A725-425E5C5A5444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4B21-576D-4269-928C-FDAD96A2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97A3E-82D7-4C1D-BD21-BAEF2D6B2E80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8EC4-009B-462B-B2A0-464FE93E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76E9B-7EBF-473E-8468-E27625EF1DA9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F26FC-DA69-461C-97E3-DE7FCF794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5122-9A67-4CD7-A00B-44887EE79ED4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130A-1BD2-4BCA-8131-3E9763DDB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788E0-004B-4C68-87C7-C57769958261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1461C-5408-4CBE-BACE-70E45324E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EC216-2503-457C-B3E3-9D2B977ABC35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242D-F325-467F-8C9F-2E4ABB4D8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C6F0-CE05-4B4E-9515-E080ED78A288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09C1-C844-4D0D-AEDE-4C0BD4BC9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3883C7-4FDE-4A2E-BDF8-1F9EA372C9F3}" type="datetimeFigureOut">
              <a:rPr lang="en-US"/>
              <a:pPr>
                <a:defRPr/>
              </a:pPr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582CD4-7C8B-4DEC-8EC4-00F9312BB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Two Sample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Review significance testing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Review t distribution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Introduce 2 Sample t test / SPSS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smtClean="0"/>
              <a:t>Applying the 2-Sample t Formula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1"/>
            <a:r>
              <a:rPr lang="en-US" dirty="0" smtClean="0"/>
              <a:t>Example 1:</a:t>
            </a:r>
            <a:endParaRPr lang="en-US" dirty="0" smtClean="0"/>
          </a:p>
          <a:p>
            <a:pPr lvl="2"/>
            <a:r>
              <a:rPr lang="en-US" dirty="0" smtClean="0"/>
              <a:t>Research Hypothesis (H</a:t>
            </a:r>
            <a:r>
              <a:rPr lang="en-US" baseline="-25000" dirty="0" smtClean="0"/>
              <a:t>1</a:t>
            </a:r>
            <a:r>
              <a:rPr lang="en-US" dirty="0" smtClean="0"/>
              <a:t>):</a:t>
            </a:r>
          </a:p>
          <a:p>
            <a:pPr lvl="3"/>
            <a:r>
              <a:rPr lang="en-US" dirty="0" smtClean="0"/>
              <a:t>Soc. majors at UMD drink more beers per month than non-</a:t>
            </a:r>
            <a:r>
              <a:rPr lang="en-US" dirty="0" err="1" smtClean="0"/>
              <a:t>soc.</a:t>
            </a:r>
            <a:r>
              <a:rPr lang="en-US" dirty="0" smtClean="0"/>
              <a:t> majors</a:t>
            </a:r>
          </a:p>
          <a:p>
            <a:pPr lvl="3"/>
            <a:r>
              <a:rPr lang="en-US" dirty="0" smtClean="0"/>
              <a:t>Random sample of 205 students:</a:t>
            </a:r>
          </a:p>
          <a:p>
            <a:pPr lvl="4"/>
            <a:r>
              <a:rPr lang="en-US" dirty="0" err="1" smtClean="0"/>
              <a:t>Soc</a:t>
            </a:r>
            <a:r>
              <a:rPr lang="en-US" dirty="0" smtClean="0"/>
              <a:t> majors: N = 100, mean=16, s=2.0</a:t>
            </a:r>
          </a:p>
          <a:p>
            <a:pPr lvl="4"/>
            <a:r>
              <a:rPr lang="en-US" dirty="0" smtClean="0"/>
              <a:t>Non </a:t>
            </a:r>
            <a:r>
              <a:rPr lang="en-US" dirty="0" err="1" smtClean="0"/>
              <a:t>soc.</a:t>
            </a:r>
            <a:r>
              <a:rPr lang="en-US" dirty="0" smtClean="0"/>
              <a:t> majors: N = 105, mean=15, </a:t>
            </a:r>
            <a:r>
              <a:rPr lang="en-US" dirty="0" smtClean="0"/>
              <a:t>s=2.5</a:t>
            </a:r>
          </a:p>
          <a:p>
            <a:pPr lvl="4"/>
            <a:r>
              <a:rPr lang="en-US" dirty="0" smtClean="0"/>
              <a:t>Alpha </a:t>
            </a:r>
            <a:r>
              <a:rPr lang="en-US" dirty="0" smtClean="0"/>
              <a:t>= .</a:t>
            </a:r>
            <a:r>
              <a:rPr lang="en-US" dirty="0" smtClean="0"/>
              <a:t>01</a:t>
            </a:r>
          </a:p>
          <a:p>
            <a:pPr lvl="5"/>
            <a:r>
              <a:rPr lang="en-US" dirty="0" smtClean="0"/>
              <a:t>Degrees of Freedom = N-2</a:t>
            </a:r>
          </a:p>
          <a:p>
            <a:pPr lvl="4"/>
            <a:r>
              <a:rPr lang="en-US" dirty="0" smtClean="0"/>
              <a:t>What is the null?  Can it be rejected?</a:t>
            </a:r>
            <a:endParaRPr lang="en-US" dirty="0" smtClean="0"/>
          </a:p>
          <a:p>
            <a:pPr lvl="4"/>
            <a:r>
              <a:rPr lang="en-US" dirty="0" smtClean="0"/>
              <a:t>FORMULA:</a:t>
            </a:r>
          </a:p>
          <a:p>
            <a:pPr lvl="4">
              <a:buFontTx/>
              <a:buNone/>
            </a:pPr>
            <a:r>
              <a:rPr lang="en-US" dirty="0" smtClean="0"/>
              <a:t>        t(obtained) = </a:t>
            </a:r>
            <a:r>
              <a:rPr lang="en-US" u="sng" dirty="0" smtClean="0"/>
              <a:t>X</a:t>
            </a:r>
            <a:r>
              <a:rPr lang="en-US" baseline="-25000" dirty="0" smtClean="0"/>
              <a:t>1</a:t>
            </a:r>
            <a:r>
              <a:rPr lang="en-US" u="sng" dirty="0" smtClean="0"/>
              <a:t> – X</a:t>
            </a:r>
            <a:r>
              <a:rPr lang="en-US" baseline="-25000" dirty="0" smtClean="0"/>
              <a:t>2</a:t>
            </a:r>
          </a:p>
          <a:p>
            <a:pPr lvl="4">
              <a:buFontTx/>
              <a:buNone/>
            </a:pPr>
            <a:r>
              <a:rPr lang="en-US" dirty="0" smtClean="0"/>
              <a:t>			pooled </a:t>
            </a:r>
            <a:r>
              <a:rPr lang="en-US" dirty="0" smtClean="0"/>
              <a:t>estimate of standard error</a:t>
            </a:r>
          </a:p>
          <a:p>
            <a:pPr lvl="4">
              <a:buFontTx/>
              <a:buNone/>
            </a:pPr>
            <a:endParaRPr lang="en-US" dirty="0" smtClean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4229100" y="5257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4620986" y="5257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Dr. Phil believes that inmates with tattoos will get in more fights than inmates without tattoos.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Tattooed inmates </a:t>
            </a:r>
            <a:r>
              <a:rPr lang="en-US" dirty="0" smtClean="0">
                <a:sym typeface="Wingdings" pitchFamily="2" charset="2"/>
              </a:rPr>
              <a:t> N = 25, s = 1.06, mean = 1.00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Non-Tattooed inmates  N = 37, s =.5599, mean = 0.5278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Null hypothesis?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Directional or non?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t</a:t>
            </a:r>
            <a:r>
              <a:rPr lang="en-US" baseline="-25000" dirty="0" err="1" smtClean="0"/>
              <a:t>critical</a:t>
            </a:r>
            <a:r>
              <a:rPr lang="en-US" baseline="-25000" dirty="0" smtClean="0"/>
              <a:t>?</a:t>
            </a:r>
            <a:r>
              <a:rPr lang="en-US" dirty="0" smtClean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Difference between means?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Significant at the .01 level?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2-Sample Hypothesis Testing in SPSS</a:t>
            </a:r>
            <a:endParaRPr lang="en-US" sz="4000" smtClean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001000" cy="2362200"/>
          </a:xfrm>
        </p:spPr>
        <p:txBody>
          <a:bodyPr/>
          <a:lstStyle/>
          <a:p>
            <a:r>
              <a:rPr lang="en-US" sz="2800" smtClean="0"/>
              <a:t>Independent Samples t Test Output:</a:t>
            </a:r>
          </a:p>
          <a:p>
            <a:pPr lvl="1"/>
            <a:r>
              <a:rPr lang="en-US" sz="2400" smtClean="0"/>
              <a:t>Testing the H</a:t>
            </a:r>
            <a:r>
              <a:rPr lang="en-US" sz="2400" baseline="-25000" smtClean="0"/>
              <a:t>o</a:t>
            </a:r>
            <a:r>
              <a:rPr lang="en-US" sz="2400" smtClean="0"/>
              <a:t> that there is no difference in number of adult arrests between a sample of individuals who were abused/neglected as children and a matched control group.</a:t>
            </a:r>
          </a:p>
        </p:txBody>
      </p:sp>
      <p:pic>
        <p:nvPicPr>
          <p:cNvPr id="2355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3886200"/>
            <a:ext cx="7848600" cy="2057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Interpreting SPSS Output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Difference in mean # of adult arrests between those who were abused as children &amp; control group</a:t>
            </a:r>
          </a:p>
        </p:txBody>
      </p:sp>
      <p:pic>
        <p:nvPicPr>
          <p:cNvPr id="2458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4038600"/>
            <a:ext cx="9296400" cy="2590800"/>
          </a:xfrm>
          <a:noFill/>
        </p:spPr>
      </p:pic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810000" y="3276600"/>
            <a:ext cx="2514600" cy="2438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64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/>
              <a:t>Interpreting SPSS Output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r>
              <a:rPr lang="en-US" sz="2800" smtClean="0">
                <a:solidFill>
                  <a:schemeClr val="accent2"/>
                </a:solidFill>
              </a:rPr>
              <a:t>t statistic</a:t>
            </a:r>
            <a:r>
              <a:rPr lang="en-US" sz="2800" smtClean="0"/>
              <a:t>, with </a:t>
            </a:r>
            <a:r>
              <a:rPr lang="en-US" sz="2800" smtClean="0">
                <a:solidFill>
                  <a:srgbClr val="66FF33"/>
                </a:solidFill>
              </a:rPr>
              <a:t>degrees of freedom</a:t>
            </a:r>
          </a:p>
        </p:txBody>
      </p:sp>
      <p:pic>
        <p:nvPicPr>
          <p:cNvPr id="2560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4117975"/>
            <a:ext cx="8229600" cy="1828800"/>
          </a:xfrm>
          <a:noFill/>
        </p:spPr>
      </p:pic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4114800" y="2057400"/>
            <a:ext cx="609600" cy="33528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600200" y="2057400"/>
            <a:ext cx="2286000" cy="3276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/>
              <a:t>Interpreting SPSS Output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05800" cy="2286000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sz="2800" dirty="0" smtClean="0">
                <a:solidFill>
                  <a:srgbClr val="FF3300"/>
                </a:solidFill>
              </a:rPr>
              <a:t>“Sig. (2 tailed)”</a:t>
            </a:r>
          </a:p>
          <a:p>
            <a:pPr lvl="1"/>
            <a:r>
              <a:rPr lang="en-US" sz="2400" dirty="0" smtClean="0"/>
              <a:t>gives the actual probability of obtaining this finding if the null is correct</a:t>
            </a:r>
          </a:p>
          <a:p>
            <a:pPr lvl="2"/>
            <a:r>
              <a:rPr lang="en-US" sz="2000" dirty="0" smtClean="0"/>
              <a:t>a.k.a. the “p value” – p = probability</a:t>
            </a:r>
          </a:p>
          <a:p>
            <a:pPr lvl="2"/>
            <a:r>
              <a:rPr lang="en-US" sz="2000" dirty="0" smtClean="0"/>
              <a:t>The odds are NOT ZERO (if you get .</a:t>
            </a:r>
            <a:r>
              <a:rPr lang="en-US" sz="2000" dirty="0" err="1" smtClean="0"/>
              <a:t>ooo</a:t>
            </a:r>
            <a:r>
              <a:rPr lang="en-US" sz="2000" dirty="0" smtClean="0"/>
              <a:t>, interpret as &lt;.001)</a:t>
            </a:r>
          </a:p>
        </p:txBody>
      </p:sp>
      <p:pic>
        <p:nvPicPr>
          <p:cNvPr id="266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4117975"/>
            <a:ext cx="8229600" cy="1828800"/>
          </a:xfrm>
          <a:noFill/>
        </p:spPr>
      </p:pic>
      <p:cxnSp>
        <p:nvCxnSpPr>
          <p:cNvPr id="13" name="Curved Connector 12"/>
          <p:cNvCxnSpPr/>
          <p:nvPr/>
        </p:nvCxnSpPr>
        <p:spPr>
          <a:xfrm>
            <a:off x="762000" y="1981200"/>
            <a:ext cx="4648200" cy="3429000"/>
          </a:xfrm>
          <a:prstGeom prst="curvedConnector3">
            <a:avLst>
              <a:gd name="adj1" fmla="val 5082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“Sig.” &amp; Probability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Number under “Sig.” column is the </a:t>
            </a:r>
            <a:r>
              <a:rPr lang="en-US" sz="2800" smtClean="0">
                <a:solidFill>
                  <a:srgbClr val="0000FF"/>
                </a:solidFill>
              </a:rPr>
              <a:t>exact probability</a:t>
            </a:r>
            <a:r>
              <a:rPr lang="en-US" sz="2800" smtClean="0"/>
              <a:t> of obtaining that t-value (finding that mean difference) if the null is true</a:t>
            </a:r>
          </a:p>
          <a:p>
            <a:pPr lvl="1"/>
            <a:r>
              <a:rPr lang="en-US" sz="2400" smtClean="0"/>
              <a:t>When probability &gt; alpha, we do NOT reject H</a:t>
            </a:r>
            <a:r>
              <a:rPr lang="en-US" sz="2400" baseline="-25000" smtClean="0"/>
              <a:t>0</a:t>
            </a:r>
          </a:p>
          <a:p>
            <a:pPr lvl="1"/>
            <a:r>
              <a:rPr lang="en-US" sz="2400" smtClean="0"/>
              <a:t>When probability &lt; alpha, we DO reject H</a:t>
            </a:r>
            <a:r>
              <a:rPr lang="en-US" sz="2400" baseline="-25000" smtClean="0"/>
              <a:t>0</a:t>
            </a:r>
            <a:r>
              <a:rPr lang="en-US" sz="2400" smtClean="0"/>
              <a:t> </a:t>
            </a:r>
          </a:p>
          <a:p>
            <a:r>
              <a:rPr lang="en-US" sz="2800" smtClean="0"/>
              <a:t>As the test statistics (here, “t”) increase, they indicate larger differences between our </a:t>
            </a:r>
            <a:r>
              <a:rPr lang="en-US" sz="2800" smtClean="0">
                <a:solidFill>
                  <a:srgbClr val="00B050"/>
                </a:solidFill>
              </a:rPr>
              <a:t>obtained finding</a:t>
            </a:r>
            <a:r>
              <a:rPr lang="en-US" sz="2800" smtClean="0"/>
              <a:t> and what is </a:t>
            </a:r>
            <a:r>
              <a:rPr lang="en-US" sz="2800" smtClean="0">
                <a:solidFill>
                  <a:srgbClr val="00B050"/>
                </a:solidFill>
              </a:rPr>
              <a:t>expected under null</a:t>
            </a:r>
          </a:p>
          <a:p>
            <a:pPr lvl="1"/>
            <a:r>
              <a:rPr lang="en-US" sz="2400" smtClean="0"/>
              <a:t>Therefore, as the test statistic increases, the probability associated with it decreases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Example 2: Education &amp; Age</a:t>
            </a:r>
            <a:br>
              <a:rPr lang="en-US" sz="3200" smtClean="0"/>
            </a:br>
            <a:r>
              <a:rPr lang="en-US" sz="3200" smtClean="0"/>
              <a:t>at which First Child is Born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3417888"/>
            <a:ext cx="4038600" cy="890587"/>
          </a:xfrm>
          <a:noFill/>
        </p:spPr>
      </p:pic>
      <p:pic>
        <p:nvPicPr>
          <p:cNvPr id="28676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3400" y="2209800"/>
            <a:ext cx="7848600" cy="1905000"/>
          </a:xfrm>
          <a:noFill/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38200" y="1524000"/>
            <a:ext cx="7483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H</a:t>
            </a:r>
            <a:r>
              <a:rPr lang="en-US" sz="2000" baseline="-25000">
                <a:latin typeface="Calibri" pitchFamily="34" charset="0"/>
              </a:rPr>
              <a:t>0</a:t>
            </a:r>
            <a:r>
              <a:rPr lang="en-US" sz="2000">
                <a:latin typeface="Calibri" pitchFamily="34" charset="0"/>
              </a:rPr>
              <a:t>: There is no relationship between whether an individual has a </a:t>
            </a:r>
          </a:p>
          <a:p>
            <a:r>
              <a:rPr lang="en-US" sz="2000">
                <a:latin typeface="Calibri" pitchFamily="34" charset="0"/>
              </a:rPr>
              <a:t>college degree and his or her age when their first child is born.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Education &amp; Age at which First Child is Born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What is the mean difference in age?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What is the probability that this t statistic is due to sampling error?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Do we reject H</a:t>
            </a:r>
            <a:r>
              <a:rPr lang="en-US" sz="2400" baseline="-25000" smtClean="0"/>
              <a:t>0</a:t>
            </a:r>
            <a:r>
              <a:rPr lang="en-US" sz="2400" smtClean="0"/>
              <a:t> at the alpha = .05 level?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Do we reject H</a:t>
            </a:r>
            <a:r>
              <a:rPr lang="en-US" sz="2400" baseline="-25000" smtClean="0"/>
              <a:t>0</a:t>
            </a:r>
            <a:r>
              <a:rPr lang="en-US" sz="2400" smtClean="0"/>
              <a:t> at the alpha = .01 level?</a:t>
            </a:r>
          </a:p>
        </p:txBody>
      </p:sp>
      <p:pic>
        <p:nvPicPr>
          <p:cNvPr id="2970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3581400"/>
            <a:ext cx="8506504" cy="2438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In-Class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an independent sample t-test</a:t>
            </a:r>
          </a:p>
          <a:p>
            <a:pPr lvl="1"/>
            <a:r>
              <a:rPr lang="en-US" dirty="0" smtClean="0"/>
              <a:t>Need one I/R variable</a:t>
            </a:r>
          </a:p>
          <a:p>
            <a:pPr lvl="2"/>
            <a:r>
              <a:rPr lang="en-US" dirty="0" smtClean="0"/>
              <a:t>This is the variable used to calculate means</a:t>
            </a:r>
          </a:p>
          <a:p>
            <a:pPr lvl="1"/>
            <a:r>
              <a:rPr lang="en-US" dirty="0" smtClean="0"/>
              <a:t>Need on Nominal, 2-category (dummy) variable</a:t>
            </a:r>
          </a:p>
          <a:p>
            <a:pPr lvl="2"/>
            <a:r>
              <a:rPr lang="en-US" dirty="0" smtClean="0"/>
              <a:t>This dictates the “groups” used to create the two different means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01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Significance Testing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State a Null Hypothesis </a:t>
            </a:r>
          </a:p>
          <a:p>
            <a:r>
              <a:rPr lang="en-US" smtClean="0"/>
              <a:t>Calculate the odds of obtaining your sample finding if the null hypothesis is correct </a:t>
            </a:r>
          </a:p>
          <a:p>
            <a:pPr lvl="1"/>
            <a:r>
              <a:rPr lang="en-US" smtClean="0"/>
              <a:t>Compare this to the odds that you set ahead of time (e.g., alpha)</a:t>
            </a:r>
          </a:p>
          <a:p>
            <a:pPr lvl="1"/>
            <a:r>
              <a:rPr lang="en-US" smtClean="0"/>
              <a:t>If odds are less than alpha, reject the null in favor of the research hypothesis</a:t>
            </a:r>
          </a:p>
          <a:p>
            <a:pPr lvl="2"/>
            <a:r>
              <a:rPr lang="en-US" smtClean="0"/>
              <a:t>The sample finding would be so rare if the null is true that it makes more sense to reject the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Significance the old fashioned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Find the “critical value” of the test statistic for your sample outcome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Z tests always have the same critical values for given alpha values (e.g., .05 alpha </a:t>
            </a:r>
            <a:r>
              <a:rPr lang="en-US" dirty="0" smtClean="0">
                <a:sym typeface="Wingdings" pitchFamily="2" charset="2"/>
              </a:rPr>
              <a:t> +/- 1.96)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Use if N &gt;100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t values change with sample size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Use if N &lt; 100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As N reaches 100, t and z values become almost identical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Compare the critical value with the obtained value  Are the odds of this sample outcome less than 5% (or 1% if alpha = .01)?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Critical Values/Region for the z test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 = .05)</a:t>
            </a:r>
            <a:br>
              <a:rPr lang="en-US" dirty="0" smtClean="0">
                <a:sym typeface="Symbol" pitchFamily="18" charset="2"/>
              </a:rPr>
            </a:br>
            <a:endParaRPr lang="en-US" dirty="0" smtClean="0"/>
          </a:p>
        </p:txBody>
      </p:sp>
      <p:pic>
        <p:nvPicPr>
          <p:cNvPr id="9219" name="Picture 4" descr="Ch17-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600200"/>
            <a:ext cx="7467600" cy="36274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Directionality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smtClean="0"/>
              <a:t>Research hypothesis must be directional </a:t>
            </a:r>
          </a:p>
          <a:p>
            <a:pPr lvl="1"/>
            <a:r>
              <a:rPr lang="en-US" smtClean="0"/>
              <a:t>Predict </a:t>
            </a:r>
            <a:r>
              <a:rPr lang="en-US" i="1" smtClean="0"/>
              <a:t>how</a:t>
            </a:r>
            <a:r>
              <a:rPr lang="en-US" smtClean="0"/>
              <a:t> the IV will relate to the DV </a:t>
            </a:r>
          </a:p>
          <a:p>
            <a:pPr lvl="2"/>
            <a:r>
              <a:rPr lang="en-US" smtClean="0"/>
              <a:t>Males are more likely than females to…</a:t>
            </a:r>
          </a:p>
          <a:p>
            <a:pPr lvl="2"/>
            <a:r>
              <a:rPr lang="en-US" smtClean="0"/>
              <a:t>Southern states should have lower scores…</a:t>
            </a:r>
          </a:p>
          <a:p>
            <a:pPr lvl="2"/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914400"/>
          </a:xfrm>
          <a:noFill/>
        </p:spPr>
        <p:txBody>
          <a:bodyPr/>
          <a:lstStyle/>
          <a:p>
            <a:r>
              <a:rPr lang="en-US" sz="4000" smtClean="0"/>
              <a:t>“2-Sample” t test 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lvl="1"/>
            <a:r>
              <a:rPr lang="en-US" sz="2400" dirty="0" smtClean="0"/>
              <a:t>Apply when…</a:t>
            </a:r>
          </a:p>
          <a:p>
            <a:pPr lvl="2"/>
            <a:r>
              <a:rPr lang="en-US" sz="2000" dirty="0" smtClean="0"/>
              <a:t>You have a hypothesis that the means (or proportions) of a variable differ between 2 populations </a:t>
            </a:r>
          </a:p>
          <a:p>
            <a:pPr lvl="1"/>
            <a:r>
              <a:rPr lang="en-US" sz="2400" dirty="0" smtClean="0"/>
              <a:t>Components</a:t>
            </a:r>
          </a:p>
          <a:p>
            <a:pPr lvl="3"/>
            <a:r>
              <a:rPr lang="en-US" sz="1800" dirty="0" smtClean="0"/>
              <a:t>2 representative samples – Don’t get confused here (usually both come from same “sample”)</a:t>
            </a:r>
          </a:p>
          <a:p>
            <a:pPr lvl="3"/>
            <a:r>
              <a:rPr lang="en-US" sz="1800" dirty="0" smtClean="0"/>
              <a:t>One interval/ratio dependent variable</a:t>
            </a:r>
          </a:p>
          <a:p>
            <a:pPr lvl="3"/>
            <a:r>
              <a:rPr lang="en-US" sz="1800" dirty="0" smtClean="0"/>
              <a:t>Examples</a:t>
            </a:r>
          </a:p>
          <a:p>
            <a:pPr lvl="4"/>
            <a:r>
              <a:rPr lang="en-US" sz="1800" dirty="0" smtClean="0"/>
              <a:t>Do male and female differ in their aggression (# aggressive acts in past week)?</a:t>
            </a:r>
          </a:p>
          <a:p>
            <a:pPr lvl="4"/>
            <a:r>
              <a:rPr lang="en-US" sz="1800" dirty="0" smtClean="0"/>
              <a:t>Is there a difference between MN &amp; WI in the proportion who eat cheese every day?</a:t>
            </a:r>
          </a:p>
          <a:p>
            <a:pPr lvl="1"/>
            <a:r>
              <a:rPr lang="en-US" sz="2400" dirty="0" smtClean="0"/>
              <a:t>Null Hypothesis (H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)</a:t>
            </a:r>
          </a:p>
          <a:p>
            <a:pPr lvl="2"/>
            <a:r>
              <a:rPr lang="en-US" sz="2000" dirty="0" smtClean="0"/>
              <a:t>The 2 pops. are not different in terms of the dependent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/>
          <a:lstStyle/>
          <a:p>
            <a:r>
              <a:rPr lang="en-US" sz="4000" smtClean="0"/>
              <a:t>2-SAMPLE HYPOTHESIS TESTING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2"/>
            <a:endParaRPr lang="en-US" smtClean="0"/>
          </a:p>
          <a:p>
            <a:pPr lvl="2"/>
            <a:r>
              <a:rPr lang="en-US" smtClean="0"/>
              <a:t>Assumptions:</a:t>
            </a:r>
          </a:p>
          <a:p>
            <a:pPr lvl="3"/>
            <a:r>
              <a:rPr lang="en-US" smtClean="0"/>
              <a:t>Random (probability) sampling</a:t>
            </a:r>
          </a:p>
          <a:p>
            <a:pPr lvl="3"/>
            <a:r>
              <a:rPr lang="en-US" smtClean="0"/>
              <a:t>Groups are independent</a:t>
            </a:r>
          </a:p>
          <a:p>
            <a:pPr lvl="3"/>
            <a:r>
              <a:rPr lang="en-US" smtClean="0">
                <a:solidFill>
                  <a:schemeClr val="folHlink"/>
                </a:solidFill>
              </a:rPr>
              <a:t>Homogeneity of variance</a:t>
            </a:r>
          </a:p>
          <a:p>
            <a:pPr lvl="4"/>
            <a:r>
              <a:rPr lang="en-US" smtClean="0"/>
              <a:t>the amount of variability in the D.V. is about equal in each of the 2 groups</a:t>
            </a:r>
          </a:p>
          <a:p>
            <a:pPr lvl="3"/>
            <a:r>
              <a:rPr lang="en-US" smtClean="0"/>
              <a:t>The sampling distribution of the difference between means is normal in shape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0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smtClean="0"/>
              <a:t>2-SAMPLE HYPOTHESIS TESTING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 lvl="2"/>
            <a:r>
              <a:rPr lang="en-US" sz="2000" dirty="0" smtClean="0"/>
              <a:t>We rarely know population S.D.s</a:t>
            </a:r>
          </a:p>
          <a:p>
            <a:pPr lvl="3"/>
            <a:r>
              <a:rPr lang="en-US" sz="1800" dirty="0" smtClean="0"/>
              <a:t>Therefore, for 2-sample t-testing, we must use 2 sample S.D.s, corrected for bias:</a:t>
            </a:r>
          </a:p>
          <a:p>
            <a:pPr lvl="4"/>
            <a:r>
              <a:rPr lang="en-US" sz="1800" dirty="0" smtClean="0"/>
              <a:t>“Pooled Estimate”</a:t>
            </a:r>
          </a:p>
          <a:p>
            <a:pPr lvl="4"/>
            <a:endParaRPr lang="en-US" sz="1800" dirty="0" smtClean="0"/>
          </a:p>
          <a:p>
            <a:pPr lvl="2"/>
            <a:r>
              <a:rPr lang="en-US" sz="2000" b="1" i="1" dirty="0" smtClean="0"/>
              <a:t>Focus on the t statistic</a:t>
            </a:r>
            <a:r>
              <a:rPr lang="en-US" sz="2000" dirty="0" smtClean="0"/>
              <a:t>:</a:t>
            </a:r>
          </a:p>
          <a:p>
            <a:pPr lvl="3">
              <a:buFontTx/>
              <a:buNone/>
            </a:pPr>
            <a:endParaRPr lang="en-US" sz="1800" dirty="0" smtClean="0"/>
          </a:p>
          <a:p>
            <a:pPr lvl="3">
              <a:buFontTx/>
              <a:buNone/>
            </a:pPr>
            <a:r>
              <a:rPr lang="en-US" sz="1800" dirty="0" smtClean="0"/>
              <a:t>			t (obtained) = </a:t>
            </a:r>
            <a:r>
              <a:rPr lang="en-US" sz="1800" u="sng" dirty="0" smtClean="0"/>
              <a:t> (X – X)      </a:t>
            </a:r>
          </a:p>
          <a:p>
            <a:pPr lvl="3">
              <a:buFontTx/>
              <a:buNone/>
            </a:pPr>
            <a:r>
              <a:rPr lang="en-US" sz="1800" dirty="0" smtClean="0"/>
              <a:t>	   		                          </a:t>
            </a:r>
            <a:r>
              <a:rPr lang="el-GR" sz="1800" dirty="0" smtClean="0">
                <a:cs typeface="Arial" charset="0"/>
              </a:rPr>
              <a:t>σ</a:t>
            </a:r>
            <a:r>
              <a:rPr lang="en-US" sz="1800" dirty="0" smtClean="0">
                <a:cs typeface="Arial" charset="0"/>
              </a:rPr>
              <a:t> </a:t>
            </a:r>
            <a:r>
              <a:rPr lang="en-US" sz="1800" baseline="-25000" dirty="0" smtClean="0">
                <a:cs typeface="Arial" charset="0"/>
              </a:rPr>
              <a:t>x-x</a:t>
            </a:r>
            <a:r>
              <a:rPr lang="en-US" sz="1800" dirty="0" smtClean="0">
                <a:cs typeface="Arial" charset="0"/>
              </a:rPr>
              <a:t> </a:t>
            </a:r>
          </a:p>
          <a:p>
            <a:pPr lvl="3">
              <a:buFontTx/>
              <a:buNone/>
            </a:pPr>
            <a:endParaRPr lang="el-GR" sz="1800" dirty="0" smtClean="0">
              <a:cs typeface="Arial" charset="0"/>
            </a:endParaRPr>
          </a:p>
          <a:p>
            <a:pPr lvl="2"/>
            <a:r>
              <a:rPr lang="en-US" sz="2000" dirty="0" smtClean="0"/>
              <a:t>we’re finding the </a:t>
            </a:r>
          </a:p>
          <a:p>
            <a:pPr lvl="2">
              <a:buFontTx/>
              <a:buNone/>
            </a:pPr>
            <a:r>
              <a:rPr lang="en-US" sz="2000" dirty="0" smtClean="0">
                <a:solidFill>
                  <a:srgbClr val="66FF33"/>
                </a:solidFill>
              </a:rPr>
              <a:t>	difference between the two means</a:t>
            </a:r>
            <a:r>
              <a:rPr lang="en-US" sz="2000" dirty="0" smtClean="0"/>
              <a:t>…</a:t>
            </a:r>
          </a:p>
          <a:p>
            <a:pPr lvl="2">
              <a:buFontTx/>
              <a:buNone/>
            </a:pPr>
            <a:endParaRPr lang="en-US" sz="2000" dirty="0" smtClean="0"/>
          </a:p>
          <a:p>
            <a:pPr lvl="2">
              <a:buFontTx/>
              <a:buNone/>
            </a:pPr>
            <a:r>
              <a:rPr lang="en-US" sz="2000" dirty="0" smtClean="0"/>
              <a:t>  …and standardizing this difference with the </a:t>
            </a:r>
            <a:r>
              <a:rPr lang="en-US" sz="2000" dirty="0" smtClean="0">
                <a:solidFill>
                  <a:schemeClr val="accent2"/>
                </a:solidFill>
              </a:rPr>
              <a:t>pooled estimate</a:t>
            </a:r>
          </a:p>
          <a:p>
            <a:pPr lvl="2">
              <a:buFontTx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lvl="2">
              <a:buFontTx/>
              <a:buNone/>
            </a:pP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endParaRPr lang="en-US" sz="1600" dirty="0" smtClean="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4267200" y="3352800"/>
            <a:ext cx="381000" cy="12954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 flipV="1">
            <a:off x="5334000" y="3810000"/>
            <a:ext cx="1905000" cy="1447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648200" y="3200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953000" y="3200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800600" y="3657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smtClean="0"/>
              <a:t>2-SAMPLE HYPOTHESIS TESTING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/>
              <a:t>t</a:t>
            </a:r>
            <a:r>
              <a:rPr lang="en-US" sz="2800" dirty="0" smtClean="0"/>
              <a:t>-test for the difference between 2 </a:t>
            </a:r>
            <a:r>
              <a:rPr lang="en-US" sz="2800" i="1" dirty="0" smtClean="0"/>
              <a:t>sample</a:t>
            </a:r>
            <a:r>
              <a:rPr lang="en-US" sz="2800" dirty="0" smtClean="0"/>
              <a:t> means: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Does our observed difference between the </a:t>
            </a:r>
            <a:r>
              <a:rPr lang="en-US" sz="2000" i="1" dirty="0" smtClean="0"/>
              <a:t>sample</a:t>
            </a:r>
            <a:r>
              <a:rPr lang="en-US" sz="2000" dirty="0" smtClean="0"/>
              <a:t> means reflects a real difference in the </a:t>
            </a:r>
            <a:r>
              <a:rPr lang="en-US" sz="2000" i="1" dirty="0" smtClean="0"/>
              <a:t>population</a:t>
            </a:r>
            <a:r>
              <a:rPr lang="en-US" sz="2000" dirty="0" smtClean="0"/>
              <a:t> means or is due to sampling error?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2000" dirty="0" smtClean="0"/>
          </a:p>
        </p:txBody>
      </p:sp>
      <p:pic>
        <p:nvPicPr>
          <p:cNvPr id="17412" name="Picture 4" descr="EX3-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667000"/>
            <a:ext cx="4114800" cy="1981200"/>
          </a:xfr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05400" y="4165600"/>
            <a:ext cx="3849688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</a:t>
            </a:r>
            <a:r>
              <a:rPr lang="en-US" sz="2000">
                <a:latin typeface="Calibri" pitchFamily="34" charset="0"/>
              </a:rPr>
              <a:t> t critical         0               t critical   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029200" y="1143000"/>
            <a:ext cx="32004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/>
            <a:r>
              <a:rPr lang="en-US" sz="1400" b="1" i="1">
                <a:solidFill>
                  <a:srgbClr val="0000FF"/>
                </a:solidFill>
                <a:latin typeface="Calibri" pitchFamily="34" charset="0"/>
              </a:rPr>
              <a:t>2-Sample Sampling Distribution</a:t>
            </a:r>
          </a:p>
          <a:p>
            <a:pPr lvl="2"/>
            <a:r>
              <a:rPr lang="en-US" sz="1400" i="1">
                <a:solidFill>
                  <a:srgbClr val="0000FF"/>
                </a:solidFill>
                <a:latin typeface="Calibri" pitchFamily="34" charset="0"/>
              </a:rPr>
              <a:t> – difference between sample means (closer sample means will have differences closer to 0)</a:t>
            </a:r>
            <a:r>
              <a:rPr lang="en-US" sz="1400">
                <a:latin typeface="Calibri" pitchFamily="34" charset="0"/>
              </a:rPr>
              <a:t> </a:t>
            </a:r>
            <a:endParaRPr lang="en-US">
              <a:latin typeface="Calibri" pitchFamily="34" charset="0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6705600" y="2438400"/>
            <a:ext cx="152400" cy="16002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Up Arrow 7"/>
          <p:cNvSpPr>
            <a:spLocks noChangeArrowheads="1"/>
          </p:cNvSpPr>
          <p:nvPr/>
        </p:nvSpPr>
        <p:spPr bwMode="auto">
          <a:xfrm>
            <a:off x="6400800" y="4648200"/>
            <a:ext cx="484188" cy="977900"/>
          </a:xfrm>
          <a:prstGeom prst="upArrow">
            <a:avLst>
              <a:gd name="adj1" fmla="val 50000"/>
              <a:gd name="adj2" fmla="val 50024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3429000" y="5638800"/>
            <a:ext cx="5562600" cy="914400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3200" dirty="0">
                <a:latin typeface="Calibri" pitchFamily="34" charset="0"/>
              </a:rPr>
              <a:t>ASSUMING THE </a:t>
            </a:r>
            <a:r>
              <a:rPr lang="en-US" sz="3200" dirty="0" smtClean="0">
                <a:latin typeface="Calibri" pitchFamily="34" charset="0"/>
              </a:rPr>
              <a:t>NULL </a:t>
            </a:r>
            <a:r>
              <a:rPr lang="en-US" sz="3200" dirty="0" smtClean="0">
                <a:latin typeface="Calibri" pitchFamily="34" charset="0"/>
              </a:rPr>
              <a:t>IS TRUE</a:t>
            </a:r>
            <a:r>
              <a:rPr lang="en-US" sz="3200" dirty="0" smtClean="0">
                <a:latin typeface="Calibri" pitchFamily="34" charset="0"/>
              </a:rPr>
              <a:t>!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1018</Words>
  <Application>Microsoft Office PowerPoint</Application>
  <PresentationFormat>On-screen Show (4:3)</PresentationFormat>
  <Paragraphs>139</Paragraphs>
  <Slides>19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The Two Sample t</vt:lpstr>
      <vt:lpstr>Significance Testing </vt:lpstr>
      <vt:lpstr>Significance the old fashioned way</vt:lpstr>
      <vt:lpstr> Critical Values/Region for the z test ( = .05) </vt:lpstr>
      <vt:lpstr>Directionality </vt:lpstr>
      <vt:lpstr>“2-Sample” t test </vt:lpstr>
      <vt:lpstr>2-SAMPLE HYPOTHESIS TESTING</vt:lpstr>
      <vt:lpstr>2-SAMPLE HYPOTHESIS TESTING</vt:lpstr>
      <vt:lpstr>2-SAMPLE HYPOTHESIS TESTING</vt:lpstr>
      <vt:lpstr>Applying the 2-Sample t Formula</vt:lpstr>
      <vt:lpstr>Example 2</vt:lpstr>
      <vt:lpstr>2-Sample Hypothesis Testing in SPSS</vt:lpstr>
      <vt:lpstr>Interpreting SPSS Output</vt:lpstr>
      <vt:lpstr>Interpreting SPSS Output</vt:lpstr>
      <vt:lpstr>Interpreting SPSS Output</vt:lpstr>
      <vt:lpstr>“Sig.” &amp; Probability</vt:lpstr>
      <vt:lpstr>Example 2: Education &amp; Age at which First Child is Born</vt:lpstr>
      <vt:lpstr>Education &amp; Age at which First Child is Born</vt:lpstr>
      <vt:lpstr>SPSS In-Class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 Sample t</dc:title>
  <dc:creator>Jeff Maahs</dc:creator>
  <cp:lastModifiedBy>Jeffrey R Maahs</cp:lastModifiedBy>
  <cp:revision>13</cp:revision>
  <dcterms:created xsi:type="dcterms:W3CDTF">2010-10-20T15:57:55Z</dcterms:created>
  <dcterms:modified xsi:type="dcterms:W3CDTF">2012-03-06T19:54:12Z</dcterms:modified>
</cp:coreProperties>
</file>